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aleway SemiBold"/>
      <p:regular r:id="rId46"/>
      <p:bold r:id="rId47"/>
      <p:italic r:id="rId48"/>
      <p:boldItalic r:id="rId49"/>
    </p:embeddedFont>
    <p:embeddedFont>
      <p:font typeface="Raleway"/>
      <p:regular r:id="rId50"/>
      <p:bold r:id="rId51"/>
      <p:italic r:id="rId52"/>
      <p:boldItalic r:id="rId53"/>
    </p:embeddedFont>
    <p:embeddedFont>
      <p:font typeface="Raleway Medium"/>
      <p:regular r:id="rId54"/>
      <p:bold r:id="rId55"/>
      <p:italic r:id="rId56"/>
      <p:boldItalic r:id="rId57"/>
    </p:embeddedFont>
    <p:embeddedFont>
      <p:font typeface="Proxima Nova Semibold"/>
      <p:regular r:id="rId58"/>
      <p:bold r:id="rId59"/>
      <p:boldItalic r:id="rId60"/>
    </p:embeddedFont>
    <p:embeddedFont>
      <p:font typeface="Barlow Light"/>
      <p:regular r:id="rId61"/>
      <p:bold r:id="rId62"/>
      <p:italic r:id="rId63"/>
      <p:boldItalic r:id="rId64"/>
    </p:embeddedFont>
    <p:embeddedFont>
      <p:font typeface="Barlow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C1C092-8341-4E9C-8922-E4089B62147A}">
  <a:tblStyle styleId="{27C1C092-8341-4E9C-8922-E4089B62147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2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alewaySemiBold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lewaySemiBold-italic.fntdata"/><Relationship Id="rId47" Type="http://schemas.openxmlformats.org/officeDocument/2006/relationships/font" Target="fonts/RalewaySemiBold-bold.fntdata"/><Relationship Id="rId49" Type="http://schemas.openxmlformats.org/officeDocument/2006/relationships/font" Target="fonts/Raleway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BarlowLight-bold.fntdata"/><Relationship Id="rId61" Type="http://schemas.openxmlformats.org/officeDocument/2006/relationships/font" Target="fonts/BarlowLight-regular.fntdata"/><Relationship Id="rId20" Type="http://schemas.openxmlformats.org/officeDocument/2006/relationships/slide" Target="slides/slide14.xml"/><Relationship Id="rId64" Type="http://schemas.openxmlformats.org/officeDocument/2006/relationships/font" Target="fonts/BarlowLight-boldItalic.fntdata"/><Relationship Id="rId63" Type="http://schemas.openxmlformats.org/officeDocument/2006/relationships/font" Target="fonts/BarlowLight-italic.fntdata"/><Relationship Id="rId22" Type="http://schemas.openxmlformats.org/officeDocument/2006/relationships/slide" Target="slides/slide16.xml"/><Relationship Id="rId66" Type="http://schemas.openxmlformats.org/officeDocument/2006/relationships/font" Target="fonts/Barlow-bold.fntdata"/><Relationship Id="rId21" Type="http://schemas.openxmlformats.org/officeDocument/2006/relationships/slide" Target="slides/slide15.xml"/><Relationship Id="rId65" Type="http://schemas.openxmlformats.org/officeDocument/2006/relationships/font" Target="fonts/Barlow-regular.fntdata"/><Relationship Id="rId24" Type="http://schemas.openxmlformats.org/officeDocument/2006/relationships/slide" Target="slides/slide18.xml"/><Relationship Id="rId68" Type="http://schemas.openxmlformats.org/officeDocument/2006/relationships/font" Target="fonts/Barlow-boldItalic.fntdata"/><Relationship Id="rId23" Type="http://schemas.openxmlformats.org/officeDocument/2006/relationships/slide" Target="slides/slide17.xml"/><Relationship Id="rId67" Type="http://schemas.openxmlformats.org/officeDocument/2006/relationships/font" Target="fonts/Barlow-italic.fntdata"/><Relationship Id="rId60" Type="http://schemas.openxmlformats.org/officeDocument/2006/relationships/font" Target="fonts/ProximaNovaSemibol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5.xml"/><Relationship Id="rId55" Type="http://schemas.openxmlformats.org/officeDocument/2006/relationships/font" Target="fonts/RalewayMedium-bold.fntdata"/><Relationship Id="rId10" Type="http://schemas.openxmlformats.org/officeDocument/2006/relationships/slide" Target="slides/slide4.xml"/><Relationship Id="rId54" Type="http://schemas.openxmlformats.org/officeDocument/2006/relationships/font" Target="fonts/RalewayMedium-regular.fntdata"/><Relationship Id="rId13" Type="http://schemas.openxmlformats.org/officeDocument/2006/relationships/slide" Target="slides/slide7.xml"/><Relationship Id="rId57" Type="http://schemas.openxmlformats.org/officeDocument/2006/relationships/font" Target="fonts/Raleway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RalewayMedium-italic.fntdata"/><Relationship Id="rId15" Type="http://schemas.openxmlformats.org/officeDocument/2006/relationships/slide" Target="slides/slide9.xml"/><Relationship Id="rId59" Type="http://schemas.openxmlformats.org/officeDocument/2006/relationships/font" Target="fonts/ProximaNovaSemibold-bold.fntdata"/><Relationship Id="rId14" Type="http://schemas.openxmlformats.org/officeDocument/2006/relationships/slide" Target="slides/slide8.xml"/><Relationship Id="rId58" Type="http://schemas.openxmlformats.org/officeDocument/2006/relationships/font" Target="fonts/ProximaNovaSemibo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28833be5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728833be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28833be50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728833be5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useradd 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passwd 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usermod -c “the best cloud engineer”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sudo su 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tail -1 /etc/passwd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userdel -r devops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28833be50_0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728833be5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useradd 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groupadd cloud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groupadd aws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gpasswd -a devops cloud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groups 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gpasswd -a devops aws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gpasswd -d devops cloud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groupdel cloud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groupmod -n aws-cloud aws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groups devops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f1798ba834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f1798ba83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286a427bf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286a427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homework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1798ba834_1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f1798ba83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8833be50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8833be5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Hard or Easy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Use this template to do a quick temperature check and self-reflection about the homework. You can learn which students might have struggled with the assignment and therefore might need more attention today.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🍐 This is a Pear Deck Draggable™ Slide.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🍐 To edit the type of question, go back to the "Ask Students a Question" in the Pear Deck sidebar.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5190CE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5B92CA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 rot="5400000">
            <a:off x="-100350" y="292998"/>
            <a:ext cx="468600" cy="2679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192648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71A0C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57772" y="4643243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5190CE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9E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ctrTitle"/>
          </p:nvPr>
        </p:nvSpPr>
        <p:spPr>
          <a:xfrm>
            <a:off x="1085850" y="1991850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5B92CA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/>
          <p:nvPr/>
        </p:nvSpPr>
        <p:spPr>
          <a:xfrm rot="5400000">
            <a:off x="-100350" y="292998"/>
            <a:ext cx="468600" cy="267900"/>
          </a:xfrm>
          <a:prstGeom prst="triangle">
            <a:avLst>
              <a:gd fmla="val 50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457200" y="192648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71A0CF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57772" y="4643243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266" y="4773038"/>
            <a:ext cx="1269600" cy="2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66750" y="38150"/>
            <a:ext cx="339175" cy="3745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66751" y="59900"/>
            <a:ext cx="339175" cy="3745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://dontchangethislink.peardeckmagic.zone?eyJ0eXBlIjoiZ29vZ2xlLXNsaWRlcy1hZGRvbi1yZXNwb25zZS1mb290ZXIiLCJsYXN0RWRpdGVkQnkiOiIxMDQxNTgwNDc2NjYwMjcxNzIyOTQiLCJwcmVzZW50YXRpb25JZCI6IjFmRGRJT2cyVE9RTDRZaENDNUFyUmxvWHpLYWNHRUEwU3paQ0JhOGV2OHJVIiwiY29udGVudElkIjoiY3VzdG9tLXJlc3BvbnNlLWZyZWVSZXNwb25zZS10ZXh0Iiwic2xpZGVJZCI6Imc3MjM2ZjM0OTNmXzFfODciLCJjb250ZW50SW5zdGFuY2VJZCI6IjFmRGRJT2cyVE9RTDRZaENDNUFyUmxvWHpLYWNHRUEwU3paQ0JhOGV2OHJVLzVjYWNjYzg5LWE0OTctNGRiNS1iODNmLTczOGJhMWVlZGQ1YSJ9pearId=magic-pear-metadata-identifier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://dontchangethislink.peardeckmagic.zone?eyJ0eXBlIjoiZ29vZ2xlLXNsaWRlcy1hZGRvbi1yZXNwb25zZS1mb290ZXIiLCJsYXN0RWRpdGVkQnkiOiIxMDQxNTgwNDc2NjYwMjcxNzIyOTQiLCJwcmVzZW50YXRpb25JZCI6IjFmRGRJT2cyVE9RTDRZaENDNUFyUmxvWHpLYWNHRUEwU3paQ0JhOGV2OHJVIiwiY29udGVudElkIjoiY3VzdG9tLXJlc3BvbnNlLWZyZWVSZXNwb25zZS10ZXh0Iiwic2xpZGVJZCI6Imc3MjM2ZjM0OTNmXzFfODciLCJjb250ZW50SW5zdGFuY2VJZCI6IjFmRGRJT2cyVE9RTDRZaENDNUFyUmxvWHpLYWNHRUEwU3paQ0JhOGV2OHJVLzVjYWNjYzg5LWE0OTctNGRiNS1iODNmLTczOGJhMWVlZGQ1YSJ9pearId=magic-pear-metadata-identifier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reate.kahoot.it/details/linux-plus-4-users-and-groups/1686f0ec-5a1f-4b68-a429-379f2d1f8c94" TargetMode="External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reate.kahoot.it/details/linux-plus-2-managing-files-from-the-command-line/fa8c246d-c110-4a76-add6-e584a984c1b0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://dontchangethislink.peardeckmagic.zone?eyJ0eXBlIjoiZHJhZ2dhYmxlIiwiZHJhZ2dhYmxlcyI6W3siaWQiOiJkcmFnZ2FibGUwIiwidHlwZSI6Imljb24iLCJpY29uIjp7ImlkIjoiZGVmYXVsdC1jaXJjbGUifSwiY29sb3IiOiIjNDFCREVCIn1dLCJkcmFnZ2FibGVTaXplIjoxMywiZW1iZWRkYWJsZVVybCI6Imh0dHBzOi8vIiwiYW5zd2VycyI6W119pearId=magic-pear-shape-identifier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hyperlink" Target="http://dontchangethislink.peardeckmagic.zone?eyJ0eXBlIjoiZ29vZ2xlLXNsaWRlcy1hZGRvbi10ZW1wbGF0ZS1saWJyYXJ5IiwiY2xhc3NUaW1lIjoiYmVnaW5uaW5nIiwiY29udGVudElkIjoiaHR0cHM6Ly9kb2NzLmdvb2dsZS5jb20vcHJlc2VudGF0aW9uL2QvMWZUYlB4ZTN3ZzA1ekVDTE5MR0lxcm5MQUt4cWlUZGhlV2F4N1gyRC1mMVUvZWRpdCNzbGlkZT1pZC5nNWMyZTI1MTQ0M18wXzI0Iiwic2xpZGVJZCI6Imc1YzJlMjUxNDQzXzBfMjQiLCJwcmVzZW50YXRpb25JZCI6IjFmVGJQeGUzd2cwNXpFQ0xOTEdJcXJuTEFLeHFpVGRoZVdheDdYMkQtZjFVIiwidGVtcGxhdGVOYW1lIjoiV2FzIHRoZSBob21ld29yayBoYXJkIiwibGFzdEVkaXRlZEJ5IjoiMTA0MTU4MDQ3NjY2MDI3MTcyMjk0IiwiY29udGVudEluc3RhbmNlSWQiOiI0MmEzNTQ1MjY0YWM0OWYxYTg1ZDBlOWNmYjhlMzRmMiJ9pearId=magic-pear-metadata-identifi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34537" r="0" t="0"/>
          <a:stretch/>
        </p:blipFill>
        <p:spPr>
          <a:xfrm>
            <a:off x="6605547" y="1576350"/>
            <a:ext cx="2319449" cy="19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/>
        </p:nvSpPr>
        <p:spPr>
          <a:xfrm>
            <a:off x="1074625" y="1908500"/>
            <a:ext cx="52710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41B4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Linux Plus for AWS and DevOps</a:t>
            </a:r>
            <a:endParaRPr sz="4800">
              <a:solidFill>
                <a:srgbClr val="741B4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431799" y="173800"/>
            <a:ext cx="6745177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Basic User Commands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142" name="Google Shape;142;p20"/>
          <p:cNvGrpSpPr/>
          <p:nvPr/>
        </p:nvGrpSpPr>
        <p:grpSpPr>
          <a:xfrm>
            <a:off x="587248" y="859513"/>
            <a:ext cx="8844370" cy="756637"/>
            <a:chOff x="646152" y="1514749"/>
            <a:chExt cx="5896697" cy="565234"/>
          </a:xfrm>
        </p:grpSpPr>
        <p:sp>
          <p:nvSpPr>
            <p:cNvPr id="143" name="Google Shape;143;p20"/>
            <p:cNvSpPr/>
            <p:nvPr/>
          </p:nvSpPr>
          <p:spPr>
            <a:xfrm rot="5400000">
              <a:off x="561402" y="1599533"/>
              <a:ext cx="56520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0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who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 rot="5400000">
              <a:off x="3310725" y="-754011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 txBox="1"/>
            <p:nvPr/>
          </p:nvSpPr>
          <p:spPr>
            <a:xfrm>
              <a:off x="1041852" y="1514749"/>
              <a:ext cx="5500997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provide with details about </a:t>
              </a:r>
              <a:r>
                <a:rPr b="1" i="0" lang="en-US" sz="1700" u="none" cap="none" strike="noStrike">
                  <a:solidFill>
                    <a:schemeClr val="lt1"/>
                  </a:solidFill>
                </a:rPr>
                <a:t>who is logged on the system.</a:t>
              </a:r>
              <a:endParaRPr b="1" i="0" sz="1700" u="none" cap="none" strike="noStrike">
                <a:solidFill>
                  <a:schemeClr val="lt1"/>
                </a:solidFill>
              </a:endParaRPr>
            </a:p>
          </p:txBody>
        </p:sp>
      </p:grp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4200" y="2347125"/>
            <a:ext cx="5905900" cy="16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444200" y="1675475"/>
            <a:ext cx="278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who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431799" y="173800"/>
            <a:ext cx="6745177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Basic User Commands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155" name="Google Shape;155;p21"/>
          <p:cNvGrpSpPr/>
          <p:nvPr/>
        </p:nvGrpSpPr>
        <p:grpSpPr>
          <a:xfrm>
            <a:off x="587248" y="859513"/>
            <a:ext cx="8844370" cy="756637"/>
            <a:chOff x="646152" y="1514749"/>
            <a:chExt cx="5896697" cy="565234"/>
          </a:xfrm>
        </p:grpSpPr>
        <p:sp>
          <p:nvSpPr>
            <p:cNvPr id="156" name="Google Shape;156;p21"/>
            <p:cNvSpPr/>
            <p:nvPr/>
          </p:nvSpPr>
          <p:spPr>
            <a:xfrm rot="5400000">
              <a:off x="561402" y="1599533"/>
              <a:ext cx="56520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1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 rot="5400000">
              <a:off x="3310725" y="-754011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1"/>
            <p:cNvSpPr txBox="1"/>
            <p:nvPr/>
          </p:nvSpPr>
          <p:spPr>
            <a:xfrm>
              <a:off x="1041852" y="1514749"/>
              <a:ext cx="5500997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inform who is logged on and what they are doing.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025" y="2326363"/>
            <a:ext cx="6658274" cy="13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1313875" y="1682650"/>
            <a:ext cx="278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w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431799" y="173800"/>
            <a:ext cx="6745177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Basic User Commands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168" name="Google Shape;168;p22"/>
          <p:cNvGrpSpPr/>
          <p:nvPr/>
        </p:nvGrpSpPr>
        <p:grpSpPr>
          <a:xfrm>
            <a:off x="191386" y="859513"/>
            <a:ext cx="8365311" cy="756637"/>
            <a:chOff x="382224" y="1514749"/>
            <a:chExt cx="5577300" cy="565234"/>
          </a:xfrm>
        </p:grpSpPr>
        <p:sp>
          <p:nvSpPr>
            <p:cNvPr id="169" name="Google Shape;169;p22"/>
            <p:cNvSpPr/>
            <p:nvPr/>
          </p:nvSpPr>
          <p:spPr>
            <a:xfrm rot="5400000">
              <a:off x="561402" y="1599533"/>
              <a:ext cx="56520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2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 rot="5400000">
              <a:off x="3310725" y="-754011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2"/>
            <p:cNvSpPr txBox="1"/>
            <p:nvPr/>
          </p:nvSpPr>
          <p:spPr>
            <a:xfrm>
              <a:off x="382224" y="1514749"/>
              <a:ext cx="5577300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Display user id, your primary group id, and a list of the groups you belong to.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754" y="2527450"/>
            <a:ext cx="7336492" cy="46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1302850" y="1675475"/>
            <a:ext cx="278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id [username]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3"/>
          <p:cNvSpPr txBox="1"/>
          <p:nvPr>
            <p:ph type="title"/>
          </p:nvPr>
        </p:nvSpPr>
        <p:spPr>
          <a:xfrm>
            <a:off x="431799" y="173800"/>
            <a:ext cx="6745177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Basic User Commands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181" name="Google Shape;181;p23"/>
          <p:cNvGrpSpPr/>
          <p:nvPr/>
        </p:nvGrpSpPr>
        <p:grpSpPr>
          <a:xfrm>
            <a:off x="587247" y="859512"/>
            <a:ext cx="9000813" cy="756635"/>
            <a:chOff x="646152" y="1514750"/>
            <a:chExt cx="6000998" cy="565233"/>
          </a:xfrm>
        </p:grpSpPr>
        <p:sp>
          <p:nvSpPr>
            <p:cNvPr id="182" name="Google Shape;182;p23"/>
            <p:cNvSpPr/>
            <p:nvPr/>
          </p:nvSpPr>
          <p:spPr>
            <a:xfrm rot="5400000">
              <a:off x="561402" y="1599533"/>
              <a:ext cx="56520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3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 rot="5400000">
              <a:off x="3310725" y="-754010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3"/>
            <p:cNvSpPr txBox="1"/>
            <p:nvPr/>
          </p:nvSpPr>
          <p:spPr>
            <a:xfrm>
              <a:off x="1069850" y="1514750"/>
              <a:ext cx="5577300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enables a shell to be run as another user.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628" y="2391078"/>
            <a:ext cx="5432744" cy="91078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1289250" y="1769288"/>
            <a:ext cx="278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su [username]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4"/>
          <p:cNvSpPr txBox="1"/>
          <p:nvPr>
            <p:ph type="title"/>
          </p:nvPr>
        </p:nvSpPr>
        <p:spPr>
          <a:xfrm>
            <a:off x="431799" y="173800"/>
            <a:ext cx="6745177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Basic User Commands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194" name="Google Shape;194;p24"/>
          <p:cNvGrpSpPr/>
          <p:nvPr/>
        </p:nvGrpSpPr>
        <p:grpSpPr>
          <a:xfrm>
            <a:off x="431799" y="859557"/>
            <a:ext cx="8365314" cy="756591"/>
            <a:chOff x="542512" y="1514783"/>
            <a:chExt cx="5577300" cy="565200"/>
          </a:xfrm>
        </p:grpSpPr>
        <p:sp>
          <p:nvSpPr>
            <p:cNvPr id="195" name="Google Shape;195;p24"/>
            <p:cNvSpPr/>
            <p:nvPr/>
          </p:nvSpPr>
          <p:spPr>
            <a:xfrm rot="5400000">
              <a:off x="561402" y="1599533"/>
              <a:ext cx="56520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4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 -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 rot="5400000">
              <a:off x="3310725" y="-754010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4"/>
            <p:cNvSpPr txBox="1"/>
            <p:nvPr/>
          </p:nvSpPr>
          <p:spPr>
            <a:xfrm>
              <a:off x="542512" y="1532056"/>
              <a:ext cx="5577300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 become another user and also get the environment of the target user.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450" y="2368874"/>
            <a:ext cx="5997925" cy="9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1289275" y="1675525"/>
            <a:ext cx="278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su - [username]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431799" y="173800"/>
            <a:ext cx="6745177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Basic User Commands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207" name="Google Shape;207;p25"/>
          <p:cNvGrpSpPr/>
          <p:nvPr/>
        </p:nvGrpSpPr>
        <p:grpSpPr>
          <a:xfrm>
            <a:off x="587247" y="859557"/>
            <a:ext cx="7950698" cy="1112464"/>
            <a:chOff x="646152" y="1514783"/>
            <a:chExt cx="5300868" cy="518948"/>
          </a:xfrm>
        </p:grpSpPr>
        <p:sp>
          <p:nvSpPr>
            <p:cNvPr id="208" name="Google Shape;208;p25"/>
            <p:cNvSpPr/>
            <p:nvPr/>
          </p:nvSpPr>
          <p:spPr>
            <a:xfrm rot="5400000">
              <a:off x="584528" y="1576407"/>
              <a:ext cx="518948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sudo su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 rot="5400000">
              <a:off x="3310725" y="-754010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5"/>
            <p:cNvSpPr txBox="1"/>
            <p:nvPr/>
          </p:nvSpPr>
          <p:spPr>
            <a:xfrm>
              <a:off x="646152" y="1554894"/>
              <a:ext cx="5300868" cy="327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root user does not have a password set on some Linux systems like Ubuntu and Xubuntu. On these Linux systems, You can become root user via sudo su command.   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0" l="451" r="0" t="0"/>
          <a:stretch/>
        </p:blipFill>
        <p:spPr>
          <a:xfrm>
            <a:off x="1840748" y="2752498"/>
            <a:ext cx="5878375" cy="9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1289275" y="1827300"/>
            <a:ext cx="2782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sudo su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sudo su -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ctrTitle"/>
          </p:nvPr>
        </p:nvSpPr>
        <p:spPr>
          <a:xfrm>
            <a:off x="1419049" y="988800"/>
            <a:ext cx="63588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management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1" i="0" sz="3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775" y="2310254"/>
            <a:ext cx="2875344" cy="191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7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227" name="Google Shape;227;p27"/>
          <p:cNvGrpSpPr/>
          <p:nvPr/>
        </p:nvGrpSpPr>
        <p:grpSpPr>
          <a:xfrm>
            <a:off x="587247" y="845622"/>
            <a:ext cx="9145453" cy="916275"/>
            <a:chOff x="646151" y="1504374"/>
            <a:chExt cx="6097434" cy="684490"/>
          </a:xfrm>
        </p:grpSpPr>
        <p:sp>
          <p:nvSpPr>
            <p:cNvPr id="228" name="Google Shape;228;p27"/>
            <p:cNvSpPr/>
            <p:nvPr/>
          </p:nvSpPr>
          <p:spPr>
            <a:xfrm rot="5400000">
              <a:off x="607330" y="1553605"/>
              <a:ext cx="674080" cy="596437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7"/>
            <p:cNvSpPr txBox="1"/>
            <p:nvPr/>
          </p:nvSpPr>
          <p:spPr>
            <a:xfrm>
              <a:off x="646188" y="1812578"/>
              <a:ext cx="596401" cy="125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etc/passwd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7"/>
            <p:cNvSpPr/>
            <p:nvPr/>
          </p:nvSpPr>
          <p:spPr>
            <a:xfrm rot="5400000">
              <a:off x="3511383" y="-764421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1242589" y="1532784"/>
              <a:ext cx="5500997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 Linux, the local user database is /etc/passwd.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2" name="Google Shape;23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50" y="2144026"/>
            <a:ext cx="7342825" cy="1579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28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239" name="Google Shape;239;p28"/>
          <p:cNvGrpSpPr/>
          <p:nvPr/>
        </p:nvGrpSpPr>
        <p:grpSpPr>
          <a:xfrm>
            <a:off x="587249" y="859557"/>
            <a:ext cx="9001602" cy="756591"/>
            <a:chOff x="646152" y="1514783"/>
            <a:chExt cx="6001524" cy="565200"/>
          </a:xfrm>
        </p:grpSpPr>
        <p:sp>
          <p:nvSpPr>
            <p:cNvPr id="240" name="Google Shape;240;p28"/>
            <p:cNvSpPr/>
            <p:nvPr/>
          </p:nvSpPr>
          <p:spPr>
            <a:xfrm rot="5400000">
              <a:off x="561402" y="1599533"/>
              <a:ext cx="56520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useradd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 rot="5400000">
              <a:off x="3310725" y="-754010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8"/>
            <p:cNvSpPr txBox="1"/>
            <p:nvPr/>
          </p:nvSpPr>
          <p:spPr>
            <a:xfrm>
              <a:off x="1070376" y="1532056"/>
              <a:ext cx="5577300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useradd command is used for creating a new user. 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625" y="2274375"/>
            <a:ext cx="8086969" cy="10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1685550" y="3569227"/>
            <a:ext cx="6199500" cy="1067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-m is used for forcing the creation of the home directory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-d is used for setting the name of the home directory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-c is used for setting a description</a:t>
            </a:r>
            <a:endParaRPr sz="1800"/>
          </a:p>
        </p:txBody>
      </p:sp>
      <p:sp>
        <p:nvSpPr>
          <p:cNvPr id="246" name="Google Shape;246;p28"/>
          <p:cNvSpPr txBox="1"/>
          <p:nvPr/>
        </p:nvSpPr>
        <p:spPr>
          <a:xfrm>
            <a:off x="1289275" y="1578325"/>
            <a:ext cx="3501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useradd [username]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29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253" name="Google Shape;253;p29"/>
          <p:cNvGrpSpPr/>
          <p:nvPr/>
        </p:nvGrpSpPr>
        <p:grpSpPr>
          <a:xfrm>
            <a:off x="595711" y="859558"/>
            <a:ext cx="8403322" cy="1236873"/>
            <a:chOff x="646152" y="1514783"/>
            <a:chExt cx="5313369" cy="493948"/>
          </a:xfrm>
        </p:grpSpPr>
        <p:sp>
          <p:nvSpPr>
            <p:cNvPr id="254" name="Google Shape;254;p29"/>
            <p:cNvSpPr/>
            <p:nvPr/>
          </p:nvSpPr>
          <p:spPr>
            <a:xfrm rot="5400000">
              <a:off x="597028" y="1563907"/>
              <a:ext cx="493948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9"/>
            <p:cNvSpPr txBox="1"/>
            <p:nvPr/>
          </p:nvSpPr>
          <p:spPr>
            <a:xfrm>
              <a:off x="646188" y="165472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adduser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 rot="5400000">
              <a:off x="3310725" y="-754010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9"/>
            <p:cNvSpPr txBox="1"/>
            <p:nvPr/>
          </p:nvSpPr>
          <p:spPr>
            <a:xfrm>
              <a:off x="646152" y="1532056"/>
              <a:ext cx="5313369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adduser is not a standard Linux command. It’s basically a Perl script that uses the useradd command in the background. This is more effective at creating new users on Linux. 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3727" y="1895667"/>
            <a:ext cx="4983066" cy="301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366425" y="2442825"/>
            <a:ext cx="278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adduser [useradd]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ctrTitle"/>
          </p:nvPr>
        </p:nvSpPr>
        <p:spPr>
          <a:xfrm>
            <a:off x="414544" y="1992898"/>
            <a:ext cx="43869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Managing Users and Groups</a:t>
            </a:r>
            <a:endParaRPr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716" y="1324325"/>
            <a:ext cx="3326458" cy="2494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30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266" name="Google Shape;266;p30"/>
          <p:cNvGrpSpPr/>
          <p:nvPr/>
        </p:nvGrpSpPr>
        <p:grpSpPr>
          <a:xfrm>
            <a:off x="267633" y="859558"/>
            <a:ext cx="8507734" cy="1181117"/>
            <a:chOff x="433059" y="1514783"/>
            <a:chExt cx="5513961" cy="495087"/>
          </a:xfrm>
        </p:grpSpPr>
        <p:sp>
          <p:nvSpPr>
            <p:cNvPr id="267" name="Google Shape;267;p30"/>
            <p:cNvSpPr/>
            <p:nvPr/>
          </p:nvSpPr>
          <p:spPr>
            <a:xfrm rot="5400000">
              <a:off x="596458" y="1564477"/>
              <a:ext cx="495087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>
              <a:off x="646188" y="1637831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userdel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 rot="5400000">
              <a:off x="3310725" y="-754010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0"/>
            <p:cNvSpPr txBox="1"/>
            <p:nvPr/>
          </p:nvSpPr>
          <p:spPr>
            <a:xfrm>
              <a:off x="433059" y="1532056"/>
              <a:ext cx="5432078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Delete a user. userdel command will not remove the user's home directory from the file system. If you want to remove the home directory, you need to use the -r in the command line. 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1" name="Google Shape;271;p30"/>
          <p:cNvPicPr preferRelativeResize="0"/>
          <p:nvPr/>
        </p:nvPicPr>
        <p:blipFill rotWithShape="1">
          <a:blip r:embed="rId3">
            <a:alphaModFix/>
          </a:blip>
          <a:srcRect b="8125" l="0" r="0" t="0"/>
          <a:stretch/>
        </p:blipFill>
        <p:spPr>
          <a:xfrm>
            <a:off x="910428" y="3247637"/>
            <a:ext cx="7513144" cy="37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/>
        </p:nvSpPr>
        <p:spPr>
          <a:xfrm>
            <a:off x="1221425" y="2040725"/>
            <a:ext cx="3230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userdel [username]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279" name="Google Shape;279;p31"/>
          <p:cNvGrpSpPr/>
          <p:nvPr/>
        </p:nvGrpSpPr>
        <p:grpSpPr>
          <a:xfrm>
            <a:off x="596424" y="859556"/>
            <a:ext cx="8178945" cy="1025000"/>
            <a:chOff x="646151" y="1514783"/>
            <a:chExt cx="5300869" cy="511790"/>
          </a:xfrm>
        </p:grpSpPr>
        <p:sp>
          <p:nvSpPr>
            <p:cNvPr id="280" name="Google Shape;280;p31"/>
            <p:cNvSpPr/>
            <p:nvPr/>
          </p:nvSpPr>
          <p:spPr>
            <a:xfrm rot="5400000">
              <a:off x="588106" y="1572828"/>
              <a:ext cx="51179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1"/>
            <p:cNvSpPr txBox="1"/>
            <p:nvPr/>
          </p:nvSpPr>
          <p:spPr>
            <a:xfrm>
              <a:off x="646188" y="1637831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usermod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 rot="5400000">
              <a:off x="3310725" y="-754010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1"/>
            <p:cNvSpPr txBox="1"/>
            <p:nvPr/>
          </p:nvSpPr>
          <p:spPr>
            <a:xfrm>
              <a:off x="955122" y="1523504"/>
              <a:ext cx="4704297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Modify a user's properties. The example below modifies the description of the user walter.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4" name="Google Shape;2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81" y="2466338"/>
            <a:ext cx="7519237" cy="171946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/>
        </p:nvSpPr>
        <p:spPr>
          <a:xfrm>
            <a:off x="1262125" y="1777825"/>
            <a:ext cx="6039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usermod -[option] [value] [username]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ctrTitle"/>
          </p:nvPr>
        </p:nvSpPr>
        <p:spPr>
          <a:xfrm>
            <a:off x="1957054" y="965128"/>
            <a:ext cx="52299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Passwords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1" i="0" sz="3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325" y="2207929"/>
            <a:ext cx="2875344" cy="191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33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Passwords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87247" y="859559"/>
            <a:ext cx="9001603" cy="779670"/>
            <a:chOff x="646151" y="1514784"/>
            <a:chExt cx="6001525" cy="582441"/>
          </a:xfrm>
        </p:grpSpPr>
        <p:sp>
          <p:nvSpPr>
            <p:cNvPr id="300" name="Google Shape;300;p33"/>
            <p:cNvSpPr/>
            <p:nvPr/>
          </p:nvSpPr>
          <p:spPr>
            <a:xfrm rot="5400000">
              <a:off x="561416" y="1616790"/>
              <a:ext cx="56517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3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passwd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3"/>
            <p:cNvSpPr/>
            <p:nvPr/>
          </p:nvSpPr>
          <p:spPr>
            <a:xfrm rot="5400000">
              <a:off x="3310725" y="-754010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3"/>
            <p:cNvSpPr txBox="1"/>
            <p:nvPr/>
          </p:nvSpPr>
          <p:spPr>
            <a:xfrm>
              <a:off x="1070376" y="1532056"/>
              <a:ext cx="5577300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passwords can be set with the passwd command.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057" y="1802079"/>
            <a:ext cx="4335586" cy="245270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748450" y="2266400"/>
            <a:ext cx="32436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passwd [username]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1" name="Google Shape;311;p34"/>
          <p:cNvGrpSpPr/>
          <p:nvPr/>
        </p:nvGrpSpPr>
        <p:grpSpPr>
          <a:xfrm>
            <a:off x="587247" y="845622"/>
            <a:ext cx="8251659" cy="916275"/>
            <a:chOff x="646151" y="1504374"/>
            <a:chExt cx="5501526" cy="684490"/>
          </a:xfrm>
        </p:grpSpPr>
        <p:sp>
          <p:nvSpPr>
            <p:cNvPr id="312" name="Google Shape;312;p34"/>
            <p:cNvSpPr/>
            <p:nvPr/>
          </p:nvSpPr>
          <p:spPr>
            <a:xfrm rot="5400000">
              <a:off x="607330" y="1553605"/>
              <a:ext cx="674080" cy="596437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4"/>
            <p:cNvSpPr txBox="1"/>
            <p:nvPr/>
          </p:nvSpPr>
          <p:spPr>
            <a:xfrm>
              <a:off x="646188" y="1812578"/>
              <a:ext cx="596401" cy="125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etc/shadow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 rot="5400000">
              <a:off x="3511383" y="-764421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 txBox="1"/>
            <p:nvPr/>
          </p:nvSpPr>
          <p:spPr>
            <a:xfrm>
              <a:off x="723011" y="1532784"/>
              <a:ext cx="5424667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passwords are encrypted and stored in /etc/shadow file. 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/etc/shadow file is only read and can be accessed by root only.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575" y="1456650"/>
            <a:ext cx="6074050" cy="33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Passwords</a:t>
            </a:r>
            <a:endParaRPr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3" name="Google Shape;323;p35"/>
          <p:cNvGrpSpPr/>
          <p:nvPr/>
        </p:nvGrpSpPr>
        <p:grpSpPr>
          <a:xfrm>
            <a:off x="431801" y="849016"/>
            <a:ext cx="8658389" cy="1124751"/>
            <a:chOff x="646152" y="1506911"/>
            <a:chExt cx="5679553" cy="702862"/>
          </a:xfrm>
        </p:grpSpPr>
        <p:sp>
          <p:nvSpPr>
            <p:cNvPr id="324" name="Google Shape;324;p35"/>
            <p:cNvSpPr/>
            <p:nvPr/>
          </p:nvSpPr>
          <p:spPr>
            <a:xfrm rot="5400000">
              <a:off x="685890" y="1475046"/>
              <a:ext cx="694989" cy="774465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5"/>
            <p:cNvSpPr txBox="1"/>
            <p:nvPr/>
          </p:nvSpPr>
          <p:spPr>
            <a:xfrm>
              <a:off x="704703" y="1866001"/>
              <a:ext cx="673261" cy="103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etc/login.defs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3689411" y="-761884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5"/>
            <p:cNvSpPr txBox="1"/>
            <p:nvPr/>
          </p:nvSpPr>
          <p:spPr>
            <a:xfrm>
              <a:off x="887726" y="1541439"/>
              <a:ext cx="5424667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/etc/login.defs file includes some default user password settings, such as password aging and length settings.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8" name="Google Shape;3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563" y="2157688"/>
            <a:ext cx="5686873" cy="127688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User Passwords</a:t>
            </a:r>
            <a:endParaRPr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36"/>
          <p:cNvSpPr txBox="1"/>
          <p:nvPr>
            <p:ph type="title"/>
          </p:nvPr>
        </p:nvSpPr>
        <p:spPr>
          <a:xfrm>
            <a:off x="431800" y="173800"/>
            <a:ext cx="5640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Exercise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1284300" y="1341925"/>
            <a:ext cx="65754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Create a user named </a:t>
            </a:r>
            <a:r>
              <a:rPr b="1" lang="en-US" sz="1800"/>
              <a:t>devops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Set </a:t>
            </a:r>
            <a:r>
              <a:rPr b="1" lang="en-US" sz="1800"/>
              <a:t>devops</a:t>
            </a:r>
            <a:r>
              <a:rPr lang="en-US" sz="1800"/>
              <a:t> user password as </a:t>
            </a:r>
            <a:r>
              <a:rPr b="1" lang="en-US" sz="1800"/>
              <a:t>clarusway</a:t>
            </a:r>
            <a:r>
              <a:rPr lang="en-US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Change devops user description </a:t>
            </a:r>
            <a:r>
              <a:rPr lang="en-US" sz="1800"/>
              <a:t>as</a:t>
            </a:r>
            <a:r>
              <a:rPr b="1" lang="en-US" sz="1800"/>
              <a:t> the best cloud engineer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Switch to </a:t>
            </a:r>
            <a:r>
              <a:rPr b="1" lang="en-US" sz="1800"/>
              <a:t>devops</a:t>
            </a:r>
            <a:r>
              <a:rPr lang="en-US" sz="1800"/>
              <a:t> user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Display information of </a:t>
            </a:r>
            <a:r>
              <a:rPr b="1" lang="en-US" sz="1800"/>
              <a:t>devops</a:t>
            </a:r>
            <a:r>
              <a:rPr lang="en-US" sz="1800"/>
              <a:t> user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Go back to previous user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Delete </a:t>
            </a:r>
            <a:r>
              <a:rPr b="1" lang="en-US" sz="1800"/>
              <a:t>devops</a:t>
            </a:r>
            <a:r>
              <a:rPr lang="en-US" sz="1800"/>
              <a:t> user with home directory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7" name="Google Shape;337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ctrTitle"/>
          </p:nvPr>
        </p:nvSpPr>
        <p:spPr>
          <a:xfrm>
            <a:off x="1653942" y="1399544"/>
            <a:ext cx="5836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Group Management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1" i="0" sz="3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45" name="Google Shape;3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2600029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1" name="Google Shape;351;p38"/>
          <p:cNvGrpSpPr/>
          <p:nvPr/>
        </p:nvGrpSpPr>
        <p:grpSpPr>
          <a:xfrm>
            <a:off x="587247" y="845622"/>
            <a:ext cx="8251659" cy="916275"/>
            <a:chOff x="646151" y="1504374"/>
            <a:chExt cx="5501526" cy="684490"/>
          </a:xfrm>
        </p:grpSpPr>
        <p:sp>
          <p:nvSpPr>
            <p:cNvPr id="352" name="Google Shape;352;p38"/>
            <p:cNvSpPr/>
            <p:nvPr/>
          </p:nvSpPr>
          <p:spPr>
            <a:xfrm rot="5400000">
              <a:off x="607330" y="1553605"/>
              <a:ext cx="674080" cy="596437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8"/>
            <p:cNvSpPr txBox="1"/>
            <p:nvPr/>
          </p:nvSpPr>
          <p:spPr>
            <a:xfrm>
              <a:off x="646188" y="1812578"/>
              <a:ext cx="596401" cy="125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etc/group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8"/>
            <p:cNvSpPr/>
            <p:nvPr/>
          </p:nvSpPr>
          <p:spPr>
            <a:xfrm rot="5400000">
              <a:off x="3511383" y="-764421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8"/>
            <p:cNvSpPr txBox="1"/>
            <p:nvPr/>
          </p:nvSpPr>
          <p:spPr>
            <a:xfrm>
              <a:off x="723011" y="1532784"/>
              <a:ext cx="5424667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Users can belong to several groups. Group membership is specified via the /etc/group file.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38"/>
          <p:cNvSpPr txBox="1"/>
          <p:nvPr>
            <p:ph type="title"/>
          </p:nvPr>
        </p:nvSpPr>
        <p:spPr>
          <a:xfrm>
            <a:off x="431800" y="173800"/>
            <a:ext cx="7042888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Group Management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357" name="Google Shape;35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125" y="2340000"/>
            <a:ext cx="7042900" cy="149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3" name="Google Shape;363;p39"/>
          <p:cNvGrpSpPr/>
          <p:nvPr/>
        </p:nvGrpSpPr>
        <p:grpSpPr>
          <a:xfrm>
            <a:off x="587128" y="859559"/>
            <a:ext cx="7950817" cy="779670"/>
            <a:chOff x="646072" y="1514784"/>
            <a:chExt cx="5300948" cy="582441"/>
          </a:xfrm>
        </p:grpSpPr>
        <p:sp>
          <p:nvSpPr>
            <p:cNvPr id="364" name="Google Shape;364;p39"/>
            <p:cNvSpPr/>
            <p:nvPr/>
          </p:nvSpPr>
          <p:spPr>
            <a:xfrm rot="5400000">
              <a:off x="561416" y="1616790"/>
              <a:ext cx="56517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9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groups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 rot="5400000">
              <a:off x="3310725" y="-754010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9"/>
            <p:cNvSpPr txBox="1"/>
            <p:nvPr/>
          </p:nvSpPr>
          <p:spPr>
            <a:xfrm>
              <a:off x="646072" y="1532056"/>
              <a:ext cx="5300948" cy="35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groups command is used to display a list of groups to which the user belongs. 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p39"/>
          <p:cNvSpPr txBox="1"/>
          <p:nvPr>
            <p:ph type="title"/>
          </p:nvPr>
        </p:nvSpPr>
        <p:spPr>
          <a:xfrm>
            <a:off x="431800" y="173800"/>
            <a:ext cx="7042888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Group Management</a:t>
            </a:r>
            <a:endParaRPr>
              <a:solidFill>
                <a:srgbClr val="741B47"/>
              </a:solidFill>
            </a:endParaRPr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9852" y="2601066"/>
            <a:ext cx="5364296" cy="113561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 txBox="1"/>
          <p:nvPr/>
        </p:nvSpPr>
        <p:spPr>
          <a:xfrm>
            <a:off x="1275700" y="1804975"/>
            <a:ext cx="3854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groups [username]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3"/>
          <p:cNvSpPr txBox="1"/>
          <p:nvPr/>
        </p:nvSpPr>
        <p:spPr>
          <a:xfrm>
            <a:off x="1264525" y="76200"/>
            <a:ext cx="6690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</a:pPr>
            <a:r>
              <a:rPr b="0" i="0" lang="en-US" sz="4800" u="none" cap="none" strike="noStrike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Table of Contents</a:t>
            </a:r>
            <a:endParaRPr sz="4800"/>
          </a:p>
        </p:txBody>
      </p:sp>
      <p:sp>
        <p:nvSpPr>
          <p:cNvPr id="73" name="Google Shape;73;p13"/>
          <p:cNvSpPr txBox="1"/>
          <p:nvPr/>
        </p:nvSpPr>
        <p:spPr>
          <a:xfrm>
            <a:off x="1131625" y="956450"/>
            <a:ext cx="6415800" cy="3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45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400"/>
              <a:buFont typeface="Raleway"/>
              <a:buChar char="▶"/>
            </a:pPr>
            <a:r>
              <a:rPr b="0" i="0" lang="en-US" sz="3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sudo</a:t>
            </a:r>
            <a:r>
              <a:rPr b="0" i="0" lang="en-US" sz="3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Command (recap)</a:t>
            </a:r>
            <a:r>
              <a:rPr b="0" i="0" lang="en-US" sz="3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3400"/>
          </a:p>
          <a:p>
            <a:pPr indent="-4445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400"/>
              <a:buFont typeface="Raleway"/>
              <a:buChar char="▶"/>
            </a:pPr>
            <a:r>
              <a:rPr b="1" i="0" lang="en-US" sz="3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Basic User Commands</a:t>
            </a:r>
            <a:endParaRPr b="1" sz="3400"/>
          </a:p>
          <a:p>
            <a:pPr indent="-4445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400"/>
              <a:buFont typeface="Raleway"/>
              <a:buChar char="▶"/>
            </a:pPr>
            <a:r>
              <a:rPr b="1" i="0" lang="en-US" sz="3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 Management</a:t>
            </a:r>
            <a:endParaRPr b="1" sz="3400"/>
          </a:p>
          <a:p>
            <a:pPr indent="-4445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400"/>
              <a:buFont typeface="Raleway"/>
              <a:buChar char="▶"/>
            </a:pPr>
            <a:r>
              <a:rPr b="1" i="0" lang="en-US" sz="3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 Passwords</a:t>
            </a:r>
            <a:endParaRPr b="1" sz="3400"/>
          </a:p>
          <a:p>
            <a:pPr indent="-4445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741B47"/>
              </a:buClr>
              <a:buSzPts val="3400"/>
              <a:buFont typeface="Raleway"/>
              <a:buChar char="▶"/>
            </a:pPr>
            <a:r>
              <a:rPr b="1" i="0" lang="en-US" sz="3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Group Management</a:t>
            </a:r>
            <a:endParaRPr b="1" sz="3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40"/>
          <p:cNvSpPr txBox="1"/>
          <p:nvPr>
            <p:ph type="title"/>
          </p:nvPr>
        </p:nvSpPr>
        <p:spPr>
          <a:xfrm>
            <a:off x="431800" y="173800"/>
            <a:ext cx="7042888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Group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377" name="Google Shape;377;p40"/>
          <p:cNvGrpSpPr/>
          <p:nvPr/>
        </p:nvGrpSpPr>
        <p:grpSpPr>
          <a:xfrm>
            <a:off x="587247" y="859557"/>
            <a:ext cx="8499794" cy="756591"/>
            <a:chOff x="646151" y="1514783"/>
            <a:chExt cx="5666960" cy="565200"/>
          </a:xfrm>
        </p:grpSpPr>
        <p:sp>
          <p:nvSpPr>
            <p:cNvPr id="378" name="Google Shape;378;p40"/>
            <p:cNvSpPr/>
            <p:nvPr/>
          </p:nvSpPr>
          <p:spPr>
            <a:xfrm rot="5400000">
              <a:off x="606416" y="1554518"/>
              <a:ext cx="565200" cy="48573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0"/>
            <p:cNvSpPr txBox="1"/>
            <p:nvPr/>
          </p:nvSpPr>
          <p:spPr>
            <a:xfrm>
              <a:off x="646188" y="1729276"/>
              <a:ext cx="485731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groupadd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0"/>
            <p:cNvSpPr/>
            <p:nvPr/>
          </p:nvSpPr>
          <p:spPr>
            <a:xfrm rot="5400000">
              <a:off x="3394009" y="-747343"/>
              <a:ext cx="290881" cy="4815137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0"/>
            <p:cNvSpPr txBox="1"/>
            <p:nvPr/>
          </p:nvSpPr>
          <p:spPr>
            <a:xfrm>
              <a:off x="1146786" y="1532057"/>
              <a:ext cx="5166325" cy="273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groupadd command is used to create a new group.  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776" y="2623249"/>
            <a:ext cx="5861925" cy="10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/>
        </p:nvSpPr>
        <p:spPr>
          <a:xfrm>
            <a:off x="1320900" y="1668225"/>
            <a:ext cx="4139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groupadd [groupname]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41"/>
          <p:cNvSpPr txBox="1"/>
          <p:nvPr>
            <p:ph type="title"/>
          </p:nvPr>
        </p:nvSpPr>
        <p:spPr>
          <a:xfrm>
            <a:off x="431800" y="173800"/>
            <a:ext cx="7042888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Group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390" name="Google Shape;390;p41"/>
          <p:cNvGrpSpPr/>
          <p:nvPr/>
        </p:nvGrpSpPr>
        <p:grpSpPr>
          <a:xfrm>
            <a:off x="431802" y="859559"/>
            <a:ext cx="7585925" cy="824280"/>
            <a:chOff x="542513" y="1514784"/>
            <a:chExt cx="5417010" cy="505170"/>
          </a:xfrm>
        </p:grpSpPr>
        <p:sp>
          <p:nvSpPr>
            <p:cNvPr id="391" name="Google Shape;391;p41"/>
            <p:cNvSpPr/>
            <p:nvPr/>
          </p:nvSpPr>
          <p:spPr>
            <a:xfrm rot="5400000">
              <a:off x="636431" y="1524504"/>
              <a:ext cx="505170" cy="48573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1"/>
            <p:cNvSpPr txBox="1"/>
            <p:nvPr/>
          </p:nvSpPr>
          <p:spPr>
            <a:xfrm>
              <a:off x="646188" y="1729276"/>
              <a:ext cx="485731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usermod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1"/>
            <p:cNvSpPr/>
            <p:nvPr/>
          </p:nvSpPr>
          <p:spPr>
            <a:xfrm rot="5400000">
              <a:off x="3394009" y="-747343"/>
              <a:ext cx="290881" cy="4815137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1"/>
            <p:cNvSpPr txBox="1"/>
            <p:nvPr/>
          </p:nvSpPr>
          <p:spPr>
            <a:xfrm>
              <a:off x="542513" y="1532057"/>
              <a:ext cx="5417010" cy="273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change group membership with the</a:t>
              </a:r>
              <a:r>
                <a:rPr lang="en-US" sz="1700">
                  <a:solidFill>
                    <a:schemeClr val="lt1"/>
                  </a:solidFill>
                </a:rPr>
                <a:t> </a:t>
              </a: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usermod command.  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5" name="Google Shape;3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406" y="2281752"/>
            <a:ext cx="6933655" cy="82428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/>
          <p:cNvSpPr/>
          <p:nvPr/>
        </p:nvSpPr>
        <p:spPr>
          <a:xfrm>
            <a:off x="974825" y="3257100"/>
            <a:ext cx="7042800" cy="968700"/>
          </a:xfrm>
          <a:prstGeom prst="rect">
            <a:avLst/>
          </a:prstGeom>
          <a:solidFill>
            <a:srgbClr val="64ACD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if the group is not specified in the command, the usermod command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will remove the user from any group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the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-a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(append) option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prevents this behaviour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1329975" y="1642125"/>
            <a:ext cx="6687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usermod -a -G [groupname] [username]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42"/>
          <p:cNvSpPr txBox="1"/>
          <p:nvPr>
            <p:ph type="title"/>
          </p:nvPr>
        </p:nvSpPr>
        <p:spPr>
          <a:xfrm>
            <a:off x="431800" y="173800"/>
            <a:ext cx="7042888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Group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404" name="Google Shape;404;p42"/>
          <p:cNvGrpSpPr/>
          <p:nvPr/>
        </p:nvGrpSpPr>
        <p:grpSpPr>
          <a:xfrm>
            <a:off x="498930" y="859559"/>
            <a:ext cx="7909090" cy="824280"/>
            <a:chOff x="590447" y="1514784"/>
            <a:chExt cx="5369076" cy="505170"/>
          </a:xfrm>
        </p:grpSpPr>
        <p:sp>
          <p:nvSpPr>
            <p:cNvPr id="405" name="Google Shape;405;p42"/>
            <p:cNvSpPr/>
            <p:nvPr/>
          </p:nvSpPr>
          <p:spPr>
            <a:xfrm rot="5400000">
              <a:off x="636431" y="1524504"/>
              <a:ext cx="505170" cy="48573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2"/>
            <p:cNvSpPr txBox="1"/>
            <p:nvPr/>
          </p:nvSpPr>
          <p:spPr>
            <a:xfrm>
              <a:off x="590447" y="1688272"/>
              <a:ext cx="597793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groupmod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 rot="5400000">
              <a:off x="3394009" y="-747343"/>
              <a:ext cx="290881" cy="4815137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2"/>
            <p:cNvSpPr txBox="1"/>
            <p:nvPr/>
          </p:nvSpPr>
          <p:spPr>
            <a:xfrm>
              <a:off x="1144385" y="1532056"/>
              <a:ext cx="4815138" cy="273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groupmod</a:t>
              </a:r>
              <a:r>
                <a:rPr b="0" i="0" lang="en-US" sz="1800" u="none" cap="none" strike="noStrike">
                  <a:solidFill>
                    <a:srgbClr val="373A3C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command can be used to change the group name.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9" name="Google Shape;40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074" y="2444800"/>
            <a:ext cx="6986050" cy="16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2"/>
          <p:cNvSpPr txBox="1"/>
          <p:nvPr/>
        </p:nvSpPr>
        <p:spPr>
          <a:xfrm>
            <a:off x="1395000" y="1683875"/>
            <a:ext cx="5116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groupmod -n [newname] [oldname]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43"/>
          <p:cNvSpPr txBox="1"/>
          <p:nvPr>
            <p:ph type="title"/>
          </p:nvPr>
        </p:nvSpPr>
        <p:spPr>
          <a:xfrm>
            <a:off x="431800" y="173800"/>
            <a:ext cx="7042888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Group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417" name="Google Shape;417;p43"/>
          <p:cNvGrpSpPr/>
          <p:nvPr/>
        </p:nvGrpSpPr>
        <p:grpSpPr>
          <a:xfrm>
            <a:off x="498930" y="859559"/>
            <a:ext cx="7909090" cy="824280"/>
            <a:chOff x="590447" y="1514784"/>
            <a:chExt cx="5369076" cy="505170"/>
          </a:xfrm>
        </p:grpSpPr>
        <p:sp>
          <p:nvSpPr>
            <p:cNvPr id="418" name="Google Shape;418;p43"/>
            <p:cNvSpPr/>
            <p:nvPr/>
          </p:nvSpPr>
          <p:spPr>
            <a:xfrm rot="5400000">
              <a:off x="636431" y="1524504"/>
              <a:ext cx="505170" cy="48573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3"/>
            <p:cNvSpPr txBox="1"/>
            <p:nvPr/>
          </p:nvSpPr>
          <p:spPr>
            <a:xfrm>
              <a:off x="590447" y="1688272"/>
              <a:ext cx="597793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groupdel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 rot="5400000">
              <a:off x="3394009" y="-747343"/>
              <a:ext cx="290881" cy="4815137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3"/>
            <p:cNvSpPr txBox="1"/>
            <p:nvPr/>
          </p:nvSpPr>
          <p:spPr>
            <a:xfrm>
              <a:off x="1144385" y="1532056"/>
              <a:ext cx="4815138" cy="273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groupdel command is used to delete a group.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2" name="Google Shape;4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312" y="2976350"/>
            <a:ext cx="7853388" cy="8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3"/>
          <p:cNvSpPr txBox="1"/>
          <p:nvPr/>
        </p:nvSpPr>
        <p:spPr>
          <a:xfrm>
            <a:off x="1343550" y="1743350"/>
            <a:ext cx="3515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groupdel [groupname]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" name="Google Shape;429;p44"/>
          <p:cNvSpPr txBox="1"/>
          <p:nvPr>
            <p:ph type="title"/>
          </p:nvPr>
        </p:nvSpPr>
        <p:spPr>
          <a:xfrm>
            <a:off x="431800" y="173800"/>
            <a:ext cx="7042888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Group Management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430" name="Google Shape;430;p44"/>
          <p:cNvGrpSpPr/>
          <p:nvPr/>
        </p:nvGrpSpPr>
        <p:grpSpPr>
          <a:xfrm>
            <a:off x="498930" y="859560"/>
            <a:ext cx="7909090" cy="1604861"/>
            <a:chOff x="590447" y="1514785"/>
            <a:chExt cx="5369076" cy="366970"/>
          </a:xfrm>
        </p:grpSpPr>
        <p:sp>
          <p:nvSpPr>
            <p:cNvPr id="431" name="Google Shape;431;p44"/>
            <p:cNvSpPr/>
            <p:nvPr/>
          </p:nvSpPr>
          <p:spPr>
            <a:xfrm rot="5400000">
              <a:off x="705531" y="1455405"/>
              <a:ext cx="366970" cy="48573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4"/>
            <p:cNvSpPr txBox="1"/>
            <p:nvPr/>
          </p:nvSpPr>
          <p:spPr>
            <a:xfrm>
              <a:off x="590447" y="1578627"/>
              <a:ext cx="597793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gpasswd</a:t>
              </a:r>
              <a:endPara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 rot="5400000">
              <a:off x="3394009" y="-747343"/>
              <a:ext cx="290881" cy="4815137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4"/>
            <p:cNvSpPr txBox="1"/>
            <p:nvPr/>
          </p:nvSpPr>
          <p:spPr>
            <a:xfrm>
              <a:off x="1144385" y="1532056"/>
              <a:ext cx="4815138" cy="273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With the gpasswd command, we can add a user to a group and to remove a user from a group. In the example below:</a:t>
              </a:r>
              <a:endParaRPr/>
            </a:p>
            <a:p>
              <a:pPr indent="-107950" lvl="2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We add john to aws group with gpasswd -a command.</a:t>
              </a:r>
              <a:endParaRPr/>
            </a:p>
            <a:p>
              <a:pPr indent="-10795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We remove walter from aws group with gpasswd -d command.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5" name="Google Shape;4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900" y="3228800"/>
            <a:ext cx="6170700" cy="1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 txBox="1"/>
          <p:nvPr/>
        </p:nvSpPr>
        <p:spPr>
          <a:xfrm>
            <a:off x="1492850" y="2464475"/>
            <a:ext cx="6337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gpasswd -[option] [username] [groupname]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p45"/>
          <p:cNvSpPr txBox="1"/>
          <p:nvPr>
            <p:ph type="title"/>
          </p:nvPr>
        </p:nvSpPr>
        <p:spPr>
          <a:xfrm>
            <a:off x="431800" y="173800"/>
            <a:ext cx="5640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</a:rPr>
              <a:t>Exercise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443" name="Google Shape;443;p45"/>
          <p:cNvSpPr txBox="1"/>
          <p:nvPr/>
        </p:nvSpPr>
        <p:spPr>
          <a:xfrm>
            <a:off x="1284300" y="941750"/>
            <a:ext cx="6575400" cy="3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Create a user named </a:t>
            </a:r>
            <a:r>
              <a:rPr b="1" lang="en-US" sz="1800"/>
              <a:t>devops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Create two groups named </a:t>
            </a:r>
            <a:r>
              <a:rPr b="1" lang="en-US" sz="1800"/>
              <a:t>cloud </a:t>
            </a:r>
            <a:r>
              <a:rPr lang="en-US" sz="1800"/>
              <a:t>and</a:t>
            </a:r>
            <a:r>
              <a:rPr b="1" lang="en-US" sz="1800"/>
              <a:t> aws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Add </a:t>
            </a:r>
            <a:r>
              <a:rPr b="1" lang="en-US" sz="1800"/>
              <a:t>devops</a:t>
            </a:r>
            <a:r>
              <a:rPr lang="en-US" sz="1800"/>
              <a:t> user to the group </a:t>
            </a:r>
            <a:r>
              <a:rPr b="1" lang="en-US" sz="1800"/>
              <a:t>cloud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Display </a:t>
            </a:r>
            <a:r>
              <a:rPr b="1" lang="en-US" sz="1800"/>
              <a:t>groups</a:t>
            </a:r>
            <a:r>
              <a:rPr lang="en-US" sz="1800"/>
              <a:t> that </a:t>
            </a:r>
            <a:r>
              <a:rPr b="1" lang="en-US" sz="1800"/>
              <a:t>devops</a:t>
            </a:r>
            <a:r>
              <a:rPr lang="en-US" sz="1800"/>
              <a:t> user belongs to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Add </a:t>
            </a:r>
            <a:r>
              <a:rPr b="1" lang="en-US" sz="1800"/>
              <a:t>devops</a:t>
            </a:r>
            <a:r>
              <a:rPr lang="en-US" sz="1800"/>
              <a:t> user to the group </a:t>
            </a:r>
            <a:r>
              <a:rPr b="1" lang="en-US" sz="1800"/>
              <a:t>aws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Remove </a:t>
            </a:r>
            <a:r>
              <a:rPr b="1" lang="en-US" sz="1800"/>
              <a:t>devops</a:t>
            </a:r>
            <a:r>
              <a:rPr lang="en-US" sz="1800"/>
              <a:t> user from </a:t>
            </a:r>
            <a:r>
              <a:rPr b="1" lang="en-US" sz="1800"/>
              <a:t>cloud</a:t>
            </a:r>
            <a:r>
              <a:rPr lang="en-US" sz="1800"/>
              <a:t> group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Delete </a:t>
            </a:r>
            <a:r>
              <a:rPr b="1" lang="en-US" sz="1800"/>
              <a:t>cloud</a:t>
            </a:r>
            <a:r>
              <a:rPr lang="en-US" sz="1800"/>
              <a:t> group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Rename </a:t>
            </a:r>
            <a:r>
              <a:rPr b="1" lang="en-US" sz="1800"/>
              <a:t>aws</a:t>
            </a:r>
            <a:r>
              <a:rPr lang="en-US" sz="1800"/>
              <a:t> group name as </a:t>
            </a:r>
            <a:r>
              <a:rPr b="1" lang="en-US" sz="1800"/>
              <a:t>aws-cloud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Display </a:t>
            </a:r>
            <a:r>
              <a:rPr b="1" lang="en-US" sz="1800"/>
              <a:t>groups</a:t>
            </a:r>
            <a:r>
              <a:rPr lang="en-US" sz="1800"/>
              <a:t> that </a:t>
            </a:r>
            <a:r>
              <a:rPr b="1" lang="en-US" sz="1800"/>
              <a:t>devops</a:t>
            </a:r>
            <a:r>
              <a:rPr lang="en-US" sz="1800"/>
              <a:t> user belongs to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4" name="Google Shape;444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5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750" y="1471550"/>
            <a:ext cx="6218250" cy="21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/>
          <p:nvPr>
            <p:ph idx="12" type="sldNum"/>
          </p:nvPr>
        </p:nvSpPr>
        <p:spPr>
          <a:xfrm>
            <a:off x="8657772" y="4643243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47"/>
          <p:cNvSpPr txBox="1"/>
          <p:nvPr>
            <p:ph type="title"/>
          </p:nvPr>
        </p:nvSpPr>
        <p:spPr>
          <a:xfrm>
            <a:off x="431800" y="21400"/>
            <a:ext cx="31509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>
                <a:solidFill>
                  <a:srgbClr val="741B47"/>
                </a:solidFill>
              </a:rPr>
              <a:t>Exercise</a:t>
            </a:r>
            <a:endParaRPr sz="3600">
              <a:solidFill>
                <a:srgbClr val="741B47"/>
              </a:solidFill>
            </a:endParaRPr>
          </a:p>
        </p:txBody>
      </p:sp>
      <p:sp>
        <p:nvSpPr>
          <p:cNvPr id="457" name="Google Shape;457;p47"/>
          <p:cNvSpPr txBox="1"/>
          <p:nvPr/>
        </p:nvSpPr>
        <p:spPr>
          <a:xfrm>
            <a:off x="144900" y="571600"/>
            <a:ext cx="8825100" cy="4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Create users:	</a:t>
            </a:r>
            <a:r>
              <a:rPr b="1" lang="en-US" sz="1500"/>
              <a:t>Jason, Bruce, Victor, Mark, Jack, Tyler, Tomy, Edward, Eric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Create groups:	</a:t>
            </a:r>
            <a:r>
              <a:rPr b="1" lang="en-US" sz="1500"/>
              <a:t>Asia, Europe, America, Africa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Add users:		</a:t>
            </a:r>
            <a:r>
              <a:rPr b="1" lang="en-US" sz="1500"/>
              <a:t>Jason, Bruce, Victor</a:t>
            </a:r>
            <a:r>
              <a:rPr lang="en-US" sz="1500"/>
              <a:t> to the </a:t>
            </a:r>
            <a:r>
              <a:rPr b="1" lang="en-US" sz="1500"/>
              <a:t>Asia </a:t>
            </a:r>
            <a:r>
              <a:rPr lang="en-US" sz="1500"/>
              <a:t>group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Add users:		</a:t>
            </a:r>
            <a:r>
              <a:rPr b="1" lang="en-US" sz="1500"/>
              <a:t>Jason, Mark, Jack, Tyler</a:t>
            </a:r>
            <a:r>
              <a:rPr lang="en-US" sz="1500"/>
              <a:t> to the </a:t>
            </a:r>
            <a:r>
              <a:rPr b="1" lang="en-US" sz="1500"/>
              <a:t>Europe </a:t>
            </a:r>
            <a:r>
              <a:rPr lang="en-US" sz="1500"/>
              <a:t>group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Add users:		</a:t>
            </a:r>
            <a:r>
              <a:rPr b="1" lang="en-US" sz="1500"/>
              <a:t>Jason, Tomy, Edward</a:t>
            </a:r>
            <a:r>
              <a:rPr lang="en-US" sz="1500"/>
              <a:t> to the </a:t>
            </a:r>
            <a:r>
              <a:rPr b="1" lang="en-US" sz="1500"/>
              <a:t>America </a:t>
            </a:r>
            <a:r>
              <a:rPr lang="en-US" sz="1500"/>
              <a:t>group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Add users:		</a:t>
            </a:r>
            <a:r>
              <a:rPr b="1" lang="en-US" sz="1500"/>
              <a:t>Jason, Bruce, Mark, Edward, Jack, Tyler, Eric</a:t>
            </a:r>
            <a:r>
              <a:rPr lang="en-US" sz="1500"/>
              <a:t> to the </a:t>
            </a:r>
            <a:r>
              <a:rPr b="1" lang="en-US" sz="1500"/>
              <a:t>Africa </a:t>
            </a:r>
            <a:r>
              <a:rPr lang="en-US" sz="1500"/>
              <a:t>group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Display groups that </a:t>
            </a:r>
            <a:r>
              <a:rPr b="1" lang="en-US" sz="1500"/>
              <a:t>Jason </a:t>
            </a:r>
            <a:r>
              <a:rPr lang="en-US" sz="1500"/>
              <a:t>belongs to;	Display groups that </a:t>
            </a:r>
            <a:r>
              <a:rPr b="1" lang="en-US" sz="1500"/>
              <a:t>Edward </a:t>
            </a:r>
            <a:r>
              <a:rPr lang="en-US" sz="1500"/>
              <a:t>belongs to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Remove </a:t>
            </a:r>
            <a:r>
              <a:rPr b="1" lang="en-US" sz="1500"/>
              <a:t>Bruce </a:t>
            </a:r>
            <a:r>
              <a:rPr lang="en-US" sz="1500"/>
              <a:t>from </a:t>
            </a:r>
            <a:r>
              <a:rPr b="1" lang="en-US" sz="1500"/>
              <a:t>Africa </a:t>
            </a:r>
            <a:r>
              <a:rPr lang="en-US" sz="1500"/>
              <a:t>group;		Remove </a:t>
            </a:r>
            <a:r>
              <a:rPr b="1" lang="en-US" sz="1500"/>
              <a:t>Jason </a:t>
            </a:r>
            <a:r>
              <a:rPr lang="en-US" sz="1500"/>
              <a:t>from </a:t>
            </a:r>
            <a:r>
              <a:rPr b="1" lang="en-US" sz="1500"/>
              <a:t>all </a:t>
            </a:r>
            <a:r>
              <a:rPr lang="en-US" sz="1500"/>
              <a:t>groups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Delete  </a:t>
            </a:r>
            <a:r>
              <a:rPr b="1" lang="en-US" sz="1500"/>
              <a:t>Europe </a:t>
            </a:r>
            <a:r>
              <a:rPr lang="en-US" sz="1500"/>
              <a:t>group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Rename </a:t>
            </a:r>
            <a:r>
              <a:rPr b="1" lang="en-US" sz="1500"/>
              <a:t>Africa </a:t>
            </a:r>
            <a:r>
              <a:rPr lang="en-US" sz="1500"/>
              <a:t>group as Australia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48"/>
          <p:cNvSpPr txBox="1"/>
          <p:nvPr>
            <p:ph idx="4294967295" type="ctrTitle"/>
          </p:nvPr>
        </p:nvSpPr>
        <p:spPr>
          <a:xfrm>
            <a:off x="2400150" y="1235363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</a:pPr>
            <a:r>
              <a:rPr b="0" i="0" lang="en-US" sz="7200" u="none" cap="none" strike="noStrike">
                <a:solidFill>
                  <a:srgbClr val="8F4B6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THANKS!</a:t>
            </a:r>
            <a:endParaRPr b="0" i="0" sz="7200" u="none" cap="none" strike="noStrike">
              <a:solidFill>
                <a:srgbClr val="8F4B6C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64" name="Google Shape;464;p48"/>
          <p:cNvSpPr txBox="1"/>
          <p:nvPr>
            <p:ph idx="4294967295" type="subTitle"/>
          </p:nvPr>
        </p:nvSpPr>
        <p:spPr>
          <a:xfrm>
            <a:off x="2909550" y="2113579"/>
            <a:ext cx="3324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b="1" i="0" lang="en-US" sz="3600" u="none" cap="none" strike="noStrike">
                <a:solidFill>
                  <a:srgbClr val="1D1F28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0" i="0" sz="2000" u="none" cap="none" strike="noStrik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750" y="1471550"/>
            <a:ext cx="6218250" cy="21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BCD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220050" y="255025"/>
            <a:ext cx="8703900" cy="447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520950" y="428125"/>
            <a:ext cx="8102100" cy="46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A353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Did you finish pre-class work?</a:t>
            </a:r>
            <a:endParaRPr sz="2400"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0" l="29" r="39" t="0"/>
          <a:stretch/>
        </p:blipFill>
        <p:spPr>
          <a:xfrm>
            <a:off x="520950" y="872093"/>
            <a:ext cx="8102100" cy="370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75" y="1524775"/>
            <a:ext cx="2411775" cy="24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4200" y="1524763"/>
            <a:ext cx="2411775" cy="24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>
            <a:hlinkClick r:id="rId8"/>
          </p:cNvPr>
          <p:cNvSpPr/>
          <p:nvPr/>
        </p:nvSpPr>
        <p:spPr>
          <a:xfrm>
            <a:off x="-63500" y="-635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2233655" y="1081753"/>
            <a:ext cx="46767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b="1" lang="en-US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sudo” </a:t>
            </a: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</a:t>
            </a: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ommand</a:t>
            </a:r>
            <a:endParaRPr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i="0" sz="3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437" y="2156725"/>
            <a:ext cx="3815126" cy="19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sudo Command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98" name="Google Shape;98;p16"/>
          <p:cNvGrpSpPr/>
          <p:nvPr/>
        </p:nvGrpSpPr>
        <p:grpSpPr>
          <a:xfrm>
            <a:off x="-4708802" y="-48947"/>
            <a:ext cx="12519578" cy="5654024"/>
            <a:chOff x="-4746877" y="-726919"/>
            <a:chExt cx="12519578" cy="5654024"/>
          </a:xfrm>
        </p:grpSpPr>
        <p:sp>
          <p:nvSpPr>
            <p:cNvPr id="99" name="Google Shape;99;p16"/>
            <p:cNvSpPr/>
            <p:nvPr/>
          </p:nvSpPr>
          <p:spPr>
            <a:xfrm>
              <a:off x="-4746877" y="-726919"/>
              <a:ext cx="5654024" cy="5654024"/>
            </a:xfrm>
            <a:prstGeom prst="blockArc">
              <a:avLst>
                <a:gd fmla="val 18900000" name="adj1"/>
                <a:gd fmla="val 2700000" name="adj2"/>
                <a:gd fmla="val 382" name="adj3"/>
              </a:avLst>
            </a:prstGeom>
            <a:noFill/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583425" y="419882"/>
              <a:ext cx="7189276" cy="839765"/>
            </a:xfrm>
            <a:prstGeom prst="rect">
              <a:avLst/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583425" y="419882"/>
              <a:ext cx="7189276" cy="839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66655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sudo (superuser do) command gives some </a:t>
              </a:r>
              <a:r>
                <a:rPr b="1" i="0" lang="en-US" sz="1800" u="none" cap="none" strike="noStrike"/>
                <a:t>admin privileges</a:t>
              </a: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to non-admin users.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6338" y="315583"/>
              <a:ext cx="1049707" cy="1049707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888679" y="1679531"/>
              <a:ext cx="6884022" cy="839765"/>
            </a:xfrm>
            <a:prstGeom prst="rect">
              <a:avLst/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 txBox="1"/>
            <p:nvPr/>
          </p:nvSpPr>
          <p:spPr>
            <a:xfrm>
              <a:off x="888679" y="1679531"/>
              <a:ext cx="6884022" cy="839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66655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When you put sudo in front of any command in terminal, that command runs with </a:t>
              </a:r>
              <a:r>
                <a:rPr b="1" i="0" lang="en-US" sz="1800" u="none" cap="none" strike="noStrike"/>
                <a:t>elevated privileges</a:t>
              </a: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341593" y="1575232"/>
              <a:ext cx="1049707" cy="1049707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83425" y="2939179"/>
              <a:ext cx="7189276" cy="839765"/>
            </a:xfrm>
            <a:prstGeom prst="rect">
              <a:avLst/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 txBox="1"/>
            <p:nvPr/>
          </p:nvSpPr>
          <p:spPr>
            <a:xfrm>
              <a:off x="583425" y="2939179"/>
              <a:ext cx="7189276" cy="8397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66655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If you're not sure if you're using sudo or su, look at the trailing character on the command line. If it's a pound sign (#), you're logged in as root.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36338" y="2834880"/>
              <a:ext cx="1049707" cy="1049707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431800" y="173800"/>
            <a:ext cx="5640900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sudo Command</a:t>
            </a:r>
            <a:endParaRPr sz="4000">
              <a:solidFill>
                <a:srgbClr val="741B47"/>
              </a:solidFill>
            </a:endParaRPr>
          </a:p>
        </p:txBody>
      </p:sp>
      <p:graphicFrame>
        <p:nvGraphicFramePr>
          <p:cNvPr id="115" name="Google Shape;115;p17"/>
          <p:cNvGraphicFramePr/>
          <p:nvPr/>
        </p:nvGraphicFramePr>
        <p:xfrm>
          <a:off x="1148316" y="876300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95C5FF"/>
                    </a:gs>
                    <a:gs pos="35000">
                      <a:srgbClr val="B5D4FF"/>
                    </a:gs>
                    <a:gs pos="100000">
                      <a:srgbClr val="E1EFFF"/>
                    </a:gs>
                  </a:gsLst>
                  <a:lin ang="16200000" scaled="0"/>
                </a:gradFill>
                <a:tableStyleId>{27C1C092-8341-4E9C-8922-E4089B62147A}</a:tableStyleId>
              </a:tblPr>
              <a:tblGrid>
                <a:gridCol w="3382575"/>
                <a:gridCol w="3382575"/>
              </a:tblGrid>
              <a:tr h="34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Commands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Meaning</a:t>
                      </a:r>
                      <a:endParaRPr/>
                    </a:p>
                  </a:txBody>
                  <a:tcPr marT="45725" marB="45725" marR="91450" marL="91450" anchor="b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sudo -l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List available commands.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0000"/>
                          </a:solidFill>
                        </a:rPr>
                        <a:t>sudo command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0000"/>
                          </a:solidFill>
                        </a:rPr>
                        <a:t>Run command as root.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sudo -u root command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Run command as root.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sudo -u user command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Run command as user.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0000"/>
                          </a:solidFill>
                        </a:rPr>
                        <a:t>sudo su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0000"/>
                          </a:solidFill>
                        </a:rPr>
                        <a:t>Switch to the superuser account.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7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sudo su -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Switch to the superuser account with root's environment.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7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sudo su - username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Switch to the username's account with the username's environment.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sudo -s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Start a shell as root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sudo -u root -s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Same as above.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41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sudo -u user -s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Start a shell as user.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ctrTitle"/>
          </p:nvPr>
        </p:nvSpPr>
        <p:spPr>
          <a:xfrm>
            <a:off x="1010729" y="2102553"/>
            <a:ext cx="6038657" cy="8192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Basic User Commands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 i="0" sz="3600" u="none" cap="none" strike="noStrik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700" y="1553729"/>
            <a:ext cx="3067035" cy="191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431799" y="173800"/>
            <a:ext cx="6745177" cy="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Basic User Commands</a:t>
            </a:r>
            <a:endParaRPr>
              <a:solidFill>
                <a:srgbClr val="741B47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587248" y="859513"/>
            <a:ext cx="8844370" cy="756637"/>
            <a:chOff x="646152" y="1514749"/>
            <a:chExt cx="5896697" cy="565234"/>
          </a:xfrm>
        </p:grpSpPr>
        <p:sp>
          <p:nvSpPr>
            <p:cNvPr id="130" name="Google Shape;130;p19"/>
            <p:cNvSpPr/>
            <p:nvPr/>
          </p:nvSpPr>
          <p:spPr>
            <a:xfrm rot="5400000">
              <a:off x="561402" y="1599533"/>
              <a:ext cx="565200" cy="395700"/>
            </a:xfrm>
            <a:prstGeom prst="chevron">
              <a:avLst>
                <a:gd fmla="val 50000" name="adj"/>
              </a:avLst>
            </a:prstGeom>
            <a:solidFill>
              <a:srgbClr val="741B47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9"/>
            <p:cNvSpPr txBox="1"/>
            <p:nvPr/>
          </p:nvSpPr>
          <p:spPr>
            <a:xfrm>
              <a:off x="646188" y="1712616"/>
              <a:ext cx="395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975" lIns="6975" spcFirstLastPara="1" rIns="6975" wrap="square" tIns="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whoami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 rot="5400000">
              <a:off x="3310725" y="-754011"/>
              <a:ext cx="367500" cy="49050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27BA0"/>
            </a:solidFill>
            <a:ln cap="flat" cmpd="sng" w="254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 txBox="1"/>
            <p:nvPr/>
          </p:nvSpPr>
          <p:spPr>
            <a:xfrm>
              <a:off x="1041852" y="1514749"/>
              <a:ext cx="5500997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775" lIns="120900" spcFirstLastPara="1" rIns="10775" wrap="square" tIns="10775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display one-line manual page descriptions.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182" y="2425602"/>
            <a:ext cx="4507599" cy="91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1370700" y="1675475"/>
            <a:ext cx="2782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Barlow"/>
                <a:ea typeface="Barlow"/>
                <a:cs typeface="Barlow"/>
                <a:sym typeface="Barlow"/>
              </a:rPr>
              <a:t>whoami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